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CC00"/>
    <a:srgbClr val="FF0066"/>
    <a:srgbClr val="FF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0" autoAdjust="0"/>
    <p:restoredTop sz="94686" autoAdjust="0"/>
  </p:normalViewPr>
  <p:slideViewPr>
    <p:cSldViewPr>
      <p:cViewPr varScale="1">
        <p:scale>
          <a:sx n="42" d="100"/>
          <a:sy n="42" d="100"/>
        </p:scale>
        <p:origin x="135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F56C94-DA78-4A16-8779-C472F3AC15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F43AD2-44B7-4D95-A1F2-4BBC44411F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85DCB-3F49-4B9C-A1B3-224C44C01BC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E8842-65E9-45E0-BBE6-2C61020D5F3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F1962-2C82-4AB2-A27D-DB80A38CA47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5327E-BD6F-4AD3-A519-8A7C195B31B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2F8C29-EF21-4ACD-AD20-9A2F5A2A26D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B451D-F0B6-4BBF-BE4C-4ED955E11C9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3DF9E-8A7F-4D18-B2DF-099B736F558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34CA9-93CD-4487-89D0-825CDC965385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55A8B-0B7C-4ADE-8205-EE2F4F65E74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908B6-745C-4799-92E7-9C0855CD5DA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44951-2312-4519-8664-EDEC3B8925E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0A6BC-5697-46DB-8CD2-86D6E912096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99D2E-FEE8-4658-A505-3BB42FDA1FC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36536-FC37-4C36-A125-C9D97C0BD46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0FD7D5-4391-459B-BB4D-E572C270BD7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F8026-DA99-4837-BFEB-FB599B28D73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B51D-67E8-4564-B970-A23A8CE0BB0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D19CD-6A1E-4256-B656-9950C751EA8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7F104-CE6C-4ED2-A352-DEA6B994836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05485-D523-451F-8739-FBC8FD58CEE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0631D-1049-4F21-8BC4-149C4E4A2F1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EEAD-33D8-4404-9FC1-BC61D1176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71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A556-CD90-4585-8C44-4727ED395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3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F0E9A-E710-4161-B5EA-CF9F0CE87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22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668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51950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575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2255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1818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1876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0254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5423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B2BF4-BDDD-454E-82F5-6EDBFDBFC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5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9725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8820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274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205DC-F06E-4954-A4FC-B6E44FBF4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40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921-8697-4421-A41B-0B6650C06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2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4C74-E798-4001-876C-109702D27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16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482D-BC25-41C4-95A0-92348E377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8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7599-7F0F-4500-84AF-EFA45691A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42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14B45-E57F-479D-B406-FF84676AE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3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9105A-E186-48F9-8E75-5281E5984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43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146E92-4D64-40A1-973F-9CBD358534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770E852-089E-4520-95AC-6D4E0584DA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9/10/2021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DAA51BAC-3293-464A-84B6-4263D94113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87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file:///C:\Users\adminpc1\Desktop\FILE%20B&#192;I%20H&#193;T%20V&#192;%20TDN\-%20Karaoke%20HD%20-%20M&#193;I%20TR&#431;&#7900;NG%20M&#7870;N%20Y&#202;U%20-%20&#194;m%20Nh&#7841;c%20L&#7899;p%207%20-%20B&#224;i%201%20--%20CD%20Chu&#7849;n%20B&#7897;%20Gi&#225;o%20D&#7909;c.mp4" TargetMode="External"/><Relationship Id="rId1" Type="http://schemas.microsoft.com/office/2007/relationships/media" Target="file:///C:\Users\adminpc1\Desktop\FILE%20B&#192;I%20H&#193;T%20V&#192;%20TDN\-%20Karaoke%20HD%20-%20M&#193;I%20TR&#431;&#7900;NG%20M&#7870;N%20Y&#202;U%20-%20&#194;m%20Nh&#7841;c%20L&#7899;p%207%20-%20B&#224;i%201%20--%20CD%20Chu&#7849;n%20B&#7897;%20Gi&#225;o%20D&#7909;c.mp4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2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file:///C:\Users\adminpc1\Desktop\FILE%20B&#192;I%20H&#193;T%20V&#192;%20TDN\Di-Hoc-Ta-Quang-Thang-Anh-Khang.mp3" TargetMode="External"/><Relationship Id="rId1" Type="http://schemas.microsoft.com/office/2007/relationships/media" Target="file:///C:\Users\adminpc1\Desktop\FILE%20B&#192;I%20H&#193;T%20V&#192;%20TDN\Di-Hoc-Ta-Quang-Thang-Anh-Khang.mp3" TargetMode="External"/><Relationship Id="rId6" Type="http://schemas.openxmlformats.org/officeDocument/2006/relationships/slide" Target="slide18.xml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\Downloads\Tieng%20vo%20tay%20-%20Bida%20Card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file:///C:\Users\adminpc1\Desktop\FILE%20B&#192;I%20H&#193;T%20V&#192;%20TDN\M&#225;i%20Tr&#432;&#7901;ng%20M&#7871;n%20Y&#234;u.mp3" TargetMode="External"/><Relationship Id="rId1" Type="http://schemas.microsoft.com/office/2007/relationships/media" Target="file:///C:\Users\adminpc1\Desktop\FILE%20B&#192;I%20H&#193;T%20V&#192;%20TDN\M&#225;i%20Tr&#432;&#7901;ng%20M&#7871;n%20Y&#234;u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7848600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endParaRPr lang="en-US" sz="2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667000" y="2514600"/>
            <a:ext cx="39624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mai-truong-men-y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- Karaoke HD - MÁI TRƯỜNG MẾN YÊU - Âm Nhạc Lớp 7 - Bài 1 -- CD Chuẩn Bộ Giáo D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8382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-304800" y="228600"/>
            <a:ext cx="944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II.Nhạc sĩ Bùi Đình Thảo và bài hát Đi học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10668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1. Nhạc sĩ Bùi Đình Thảo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0" y="1905000"/>
            <a:ext cx="91440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-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</a:rPr>
              <a:t>: 1931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Mất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năm</a:t>
            </a:r>
            <a:r>
              <a:rPr lang="en-US" altLang="en-US" sz="2800">
                <a:solidFill>
                  <a:srgbClr val="FF0000"/>
                </a:solidFill>
              </a:rPr>
              <a:t>: </a:t>
            </a:r>
            <a:r>
              <a:rPr lang="en-US" altLang="en-US" sz="2800" smtClean="0">
                <a:solidFill>
                  <a:srgbClr val="FF0000"/>
                </a:solidFill>
              </a:rPr>
              <a:t>1997</a:t>
            </a:r>
            <a:endParaRPr lang="en-US" altLang="en-US" sz="280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Quê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quán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</a:rPr>
              <a:t>Duy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Tiên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Hà</a:t>
            </a:r>
            <a:r>
              <a:rPr lang="en-US" altLang="en-US" sz="2800" dirty="0">
                <a:solidFill>
                  <a:srgbClr val="FF0000"/>
                </a:solidFill>
              </a:rPr>
              <a:t> Nam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ca </a:t>
            </a:r>
            <a:r>
              <a:rPr lang="en-US" altLang="en-US" sz="2800" dirty="0" err="1">
                <a:solidFill>
                  <a:srgbClr val="FF0000"/>
                </a:solidFill>
              </a:rPr>
              <a:t>khúc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thường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nói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về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người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bình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dị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trong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lao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động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sản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đấu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giữ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ca </a:t>
            </a:r>
            <a:r>
              <a:rPr lang="en-US" altLang="en-US" sz="2800" dirty="0" err="1">
                <a:solidFill>
                  <a:srgbClr val="FF0000"/>
                </a:solidFill>
              </a:rPr>
              <a:t>khúc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tiêu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biểu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dành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thiếu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nhi</a:t>
            </a:r>
            <a:r>
              <a:rPr lang="en-US" altLang="en-US" sz="2800" dirty="0">
                <a:solidFill>
                  <a:srgbClr val="FF0000"/>
                </a:solidFill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giữa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biển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vàng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bàn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tay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mẹ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sách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bút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yêu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</a:rPr>
              <a:t>…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altLang="en-US" sz="2800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6872" name="Picture 8" descr="thum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276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xcq9f4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33242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Nhạc sĩ Bùi Đình Thảo sinh năm nào? và mất năm nào?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22860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1931- 1997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hlinkClick r:id="rId5" action="ppaction://hlinksldjump"/>
              </a:rPr>
              <a:t>b. </a:t>
            </a:r>
            <a:r>
              <a:rPr lang="en-US" altLang="en-US" dirty="0" smtClean="0">
                <a:solidFill>
                  <a:srgbClr val="FF0000"/>
                </a:solidFill>
                <a:hlinkClick r:id="rId5" action="ppaction://hlinksldjump"/>
              </a:rPr>
              <a:t>193</a:t>
            </a:r>
            <a:r>
              <a:rPr lang="vi-VN" altLang="en-US" dirty="0" smtClean="0">
                <a:solidFill>
                  <a:srgbClr val="FF0000"/>
                </a:solidFill>
                <a:hlinkClick r:id="rId5" action="ppaction://hlinksldjump"/>
              </a:rPr>
              <a:t>1</a:t>
            </a:r>
            <a:r>
              <a:rPr lang="en-US" altLang="en-US" dirty="0" smtClean="0">
                <a:solidFill>
                  <a:srgbClr val="FF0000"/>
                </a:solidFill>
                <a:hlinkClick r:id="rId5" action="ppaction://hlinksldjump"/>
              </a:rPr>
              <a:t> </a:t>
            </a:r>
            <a:r>
              <a:rPr lang="en-US" altLang="en-US" dirty="0">
                <a:solidFill>
                  <a:srgbClr val="FF0000"/>
                </a:solidFill>
                <a:hlinkClick r:id="rId5" action="ppaction://hlinksldjump"/>
              </a:rPr>
              <a:t>- 1998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Quê quán nhạc sĩ Bùi Đình Thảo ở đâu?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Tam Điệp – Ninh Bình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57200" y="34290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Duy Tiên – Hà Nam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4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Các ca khúc của ông thường nói về điều gì?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61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Con người lao động sản xuất và chiến đấu giữ nước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52400" y="3886200"/>
            <a:ext cx="883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Quê hương, đất nước, tình cảm gia đình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Giai điệu trong các bài hát của ông như thế nào?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-381000" y="2209800"/>
            <a:ext cx="952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Mềm mại, mang âm hưởng dân gian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Dung dị, đầm ấm, mềm mại mang âm hưởng dân gian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Các tác phẩm tiêu biểu của ông?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17526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Em đi giữa biển vàng, bàn tay mẹ, ngày đầu tiên đi học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36576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Em đi giữa biển vàng, bàn tay mẹ, sách bút thân yêu ơi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2. Bài hát Đi học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0" y="1828800"/>
            <a:ext cx="6858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-</a:t>
            </a:r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Ra đời năm 1970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- Được viết dựa trên chất liệu dân ca Tày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- Bài hát được bình chọn là 1 trong 50 bài hát thiếu nhi hay nhất thế kỉ XX</a:t>
            </a:r>
          </a:p>
        </p:txBody>
      </p:sp>
      <p:pic>
        <p:nvPicPr>
          <p:cNvPr id="50182" name="Picture 6" descr="xcq9f4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315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2525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i-Hoc-Ta-Quang-Thang-Anh-K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14755" y="587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0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52600" y="5334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Bài hát đi học ra đời năm nào?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62200" y="16764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Năm 1970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438400" y="28194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Năm 1971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Bài hát được viết dựa trên chất liệu dân ca gì?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000" y="1905000"/>
            <a:ext cx="693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Dân ca Nùng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0" y="3429000"/>
            <a:ext cx="739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Dân ca Tày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" y="845689"/>
            <a:ext cx="9144000" cy="515506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2" name="Rectangle 11"/>
          <p:cNvSpPr/>
          <p:nvPr/>
        </p:nvSpPr>
        <p:spPr>
          <a:xfrm>
            <a:off x="1219421" y="950101"/>
            <a:ext cx="6516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LỚP HỌC TRỰC TUYẾN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689" y="2096933"/>
            <a:ext cx="3315509" cy="1246495"/>
          </a:xfrm>
          <a:prstGeom prst="rect">
            <a:avLst/>
          </a:prstGeom>
          <a:solidFill>
            <a:srgbClr val="FFA09F"/>
          </a:solidFill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Sẵn sàng :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kết nối -Sạc pin đầy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tập, mặc đồng phục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uống để cạnh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5779" y="3956468"/>
            <a:ext cx="2475763" cy="1708160"/>
          </a:xfrm>
          <a:prstGeom prst="rect">
            <a:avLst/>
          </a:prstGeom>
          <a:solidFill>
            <a:srgbClr val="CCE8AD"/>
          </a:solidFill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Luôn nhớ: 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camera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mic khi không phát biểu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 hiệu giơ tay xin bật mic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11155" y="3954584"/>
            <a:ext cx="2475763" cy="1708160"/>
          </a:xfrm>
          <a:prstGeom prst="rect">
            <a:avLst/>
          </a:prstGeom>
          <a:solidFill>
            <a:srgbClr val="F7E896"/>
          </a:solidFill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Tự giác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học liệu trên khóa học đúng hạn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cô giao đầy đủ đúng hạn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báo lỗi khi vi phạm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70704" y="2081234"/>
            <a:ext cx="3755556" cy="1246495"/>
          </a:xfrm>
          <a:prstGeom prst="rect">
            <a:avLst/>
          </a:prstGeom>
          <a:solidFill>
            <a:srgbClr val="B1EAFB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Tích cực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suy nghĩ phát biểu  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làm bài cá nhân</a:t>
            </a:r>
          </a:p>
          <a:p>
            <a:pPr marL="257175" indent="-257175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tương tác thảo luận nhóm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8297" y="3986131"/>
            <a:ext cx="2982848" cy="17081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Không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vào tắt phòng học,  không gửi thông tin phòng zoom lớp ra ngoài</a:t>
            </a:r>
          </a:p>
          <a:p>
            <a:pPr marL="342900" indent="-342900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riêng trong giờ</a:t>
            </a:r>
          </a:p>
          <a:p>
            <a:pPr marL="342900" indent="-342900" algn="l" defTabSz="6858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 tin phản cảm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93" y="1593658"/>
            <a:ext cx="954440" cy="954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81" y="3758377"/>
            <a:ext cx="760896" cy="7567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70" l="3571" r="99143">
                        <a14:foregroundMark x1="47571" y1="75000" x2="46286" y2="83981"/>
                        <a14:foregroundMark x1="67571" y1="75278" x2="67571" y2="87963"/>
                        <a14:foregroundMark x1="46143" y1="86389" x2="46143" y2="8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04" y="1811348"/>
            <a:ext cx="1114226" cy="1116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38" y="3330812"/>
            <a:ext cx="991932" cy="991932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243" y="972098"/>
            <a:ext cx="1197011" cy="885788"/>
          </a:xfrm>
          <a:prstGeom prst="rect">
            <a:avLst/>
          </a:prstGeom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924829">
            <a:off x="7328776" y="1053830"/>
            <a:ext cx="1484969" cy="9179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r="59717" b="54579"/>
          <a:stretch>
            <a:fillRect/>
          </a:stretch>
        </p:blipFill>
        <p:spPr>
          <a:xfrm>
            <a:off x="1488725" y="1492053"/>
            <a:ext cx="342778" cy="6324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9" r="41578" b="56379"/>
          <a:stretch>
            <a:fillRect/>
          </a:stretch>
        </p:blipFill>
        <p:spPr>
          <a:xfrm>
            <a:off x="6240775" y="1509224"/>
            <a:ext cx="434742" cy="6073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r="23440" b="55479"/>
          <a:stretch>
            <a:fillRect/>
          </a:stretch>
        </p:blipFill>
        <p:spPr>
          <a:xfrm>
            <a:off x="48068" y="3400879"/>
            <a:ext cx="407573" cy="5811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2" r="4491" b="54879"/>
          <a:stretch>
            <a:fillRect/>
          </a:stretch>
        </p:blipFill>
        <p:spPr>
          <a:xfrm>
            <a:off x="2755542" y="3444245"/>
            <a:ext cx="464003" cy="6282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55329" r="77370"/>
          <a:stretch>
            <a:fillRect/>
          </a:stretch>
        </p:blipFill>
        <p:spPr>
          <a:xfrm>
            <a:off x="5632160" y="3398962"/>
            <a:ext cx="387627" cy="5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Bài hát được bình chọn là 50 bài hát thiếu nhi hay nhất thế kỉ XX năm nào?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4" action="ppaction://hlinksldjump"/>
              </a:rPr>
              <a:t>a. Năm 2000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81000" y="37338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hlinkClick r:id="rId5" action="ppaction://hlinksldjump"/>
              </a:rPr>
              <a:t>b. Năm 2002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077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BTVN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- Về nhà các em học thuộc bài hát Mái trường mến yêu và chuẩn bị một số động tác minh họa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- Sưu tầm thêm một số bài hát về nhạc sĩ Bùi Đình Thảo</a:t>
            </a:r>
          </a:p>
        </p:txBody>
      </p:sp>
      <p:pic>
        <p:nvPicPr>
          <p:cNvPr id="62469" name="Picture 5" descr="xcq9f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4191000"/>
            <a:ext cx="36290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86800" cy="3962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  <a:p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khỏe</a:t>
            </a:r>
          </a:p>
          <a:p>
            <a:r>
              <a:rPr lang="en-US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64517" name="Tieng vo tay - Bida Car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5" fill="hold"/>
                                        <p:tgtEl>
                                          <p:spTgt spid="6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0" y="3581400"/>
            <a:ext cx="4295987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07" y="274638"/>
            <a:ext cx="4472953" cy="3154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7083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0000FF"/>
                </a:solidFill>
              </a:rPr>
              <a:t>Tiết 1: Học hát bài: Mái trường mến yêu</a:t>
            </a:r>
            <a:br>
              <a:rPr lang="en-US" altLang="en-US" sz="3200">
                <a:solidFill>
                  <a:srgbClr val="0000FF"/>
                </a:solidFill>
              </a:rPr>
            </a:br>
            <a:r>
              <a:rPr lang="en-US" altLang="en-US" sz="3200">
                <a:solidFill>
                  <a:srgbClr val="0000FF"/>
                </a:solidFill>
              </a:rPr>
              <a:t>Bài đọc thêm: Nhạc sĩ Bùi Đình Thảo và bài hát Đi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5867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bg1"/>
                </a:solidFill>
              </a:rPr>
              <a:t>I)Học hát : Bài mái trường mến yêu</a:t>
            </a:r>
          </a:p>
          <a:p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Tác giả: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962400"/>
            <a:ext cx="419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altLang="en-US" sz="2000" b="1">
              <a:solidFill>
                <a:srgbClr val="0000FF"/>
              </a:solidFill>
            </a:endParaRPr>
          </a:p>
          <a:p>
            <a:pPr algn="l"/>
            <a:endParaRPr lang="en-US" altLang="en-US" sz="2000" b="1">
              <a:solidFill>
                <a:srgbClr val="0000FF"/>
              </a:solidFill>
            </a:endParaRPr>
          </a:p>
          <a:p>
            <a:pPr algn="l"/>
            <a:endParaRPr lang="en-US" altLang="en-US" sz="2000" b="1">
              <a:solidFill>
                <a:srgbClr val="0000FF"/>
              </a:solidFill>
            </a:endParaRPr>
          </a:p>
          <a:p>
            <a:pPr algn="l"/>
            <a:r>
              <a:rPr lang="en-US" altLang="en-US" sz="2000" b="1">
                <a:solidFill>
                  <a:srgbClr val="0000FF"/>
                </a:solidFill>
              </a:rPr>
              <a:t>+ Sinh năm 1962 </a:t>
            </a:r>
          </a:p>
          <a:p>
            <a:pPr algn="l"/>
            <a:r>
              <a:rPr lang="en-US" altLang="en-US" sz="2000" b="1">
                <a:solidFill>
                  <a:srgbClr val="0000FF"/>
                </a:solidFill>
              </a:rPr>
              <a:t>+ Hiện đang sinh sống tại TPHCM</a:t>
            </a:r>
          </a:p>
          <a:p>
            <a:pPr algn="l"/>
            <a:r>
              <a:rPr lang="en-US" altLang="en-US" sz="2000" b="1">
                <a:solidFill>
                  <a:srgbClr val="0000FF"/>
                </a:solidFill>
              </a:rPr>
              <a:t>+ Hội viên hội nhạc sĩ Việt Nam</a:t>
            </a:r>
          </a:p>
          <a:p>
            <a:pPr algn="l"/>
            <a:r>
              <a:rPr lang="en-US" altLang="en-US" sz="2000" b="1">
                <a:solidFill>
                  <a:srgbClr val="0000FF"/>
                </a:solidFill>
              </a:rPr>
              <a:t>+Tác phẩm: Búp bê bằng bông,</a:t>
            </a:r>
          </a:p>
          <a:p>
            <a:pPr algn="l"/>
            <a:r>
              <a:rPr lang="en-US" altLang="en-US" sz="2000" b="1">
                <a:solidFill>
                  <a:srgbClr val="0000FF"/>
                </a:solidFill>
              </a:rPr>
              <a:t> nụ cười hồng,Em tập leo núi, …</a:t>
            </a:r>
          </a:p>
          <a:p>
            <a:pPr algn="l"/>
            <a:endParaRPr lang="en-US" altLang="en-US" sz="2000" b="1">
              <a:solidFill>
                <a:srgbClr val="0000FF"/>
              </a:solidFill>
            </a:endParaRPr>
          </a:p>
        </p:txBody>
      </p:sp>
      <p:pic>
        <p:nvPicPr>
          <p:cNvPr id="15365" name="Picture 5" descr="20459905_images655405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191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mai-truong-men-y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95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342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3505200"/>
            <a:ext cx="3429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0" y="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60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81000" y="533400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/>
              <a:t>Các kí hiệu âm nhạc sử dụng trong bài?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8600" y="0"/>
            <a:ext cx="2644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/>
              <a:t>    2.Tìm hiểu bài</a:t>
            </a:r>
          </a:p>
          <a:p>
            <a:pPr algn="l"/>
            <a:endParaRPr lang="en-US" altLang="en-US" sz="240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57200" y="1447800"/>
            <a:ext cx="2073275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/>
              <a:t>-  Dấu luyến</a:t>
            </a:r>
          </a:p>
          <a:p>
            <a:pPr algn="l">
              <a:buFontTx/>
              <a:buChar char="-"/>
            </a:pPr>
            <a:r>
              <a:rPr lang="en-US" altLang="en-US" sz="1800"/>
              <a:t> Dấu lặng đen</a:t>
            </a:r>
          </a:p>
          <a:p>
            <a:pPr algn="l">
              <a:buFontTx/>
              <a:buChar char="-"/>
            </a:pPr>
            <a:r>
              <a:rPr lang="en-US" altLang="en-US" sz="1800"/>
              <a:t> Dấu lặng đơn</a:t>
            </a:r>
          </a:p>
          <a:p>
            <a:pPr>
              <a:buFontTx/>
              <a:buChar char="-"/>
            </a:pPr>
            <a:endParaRPr lang="en-US" altLang="en-US" sz="1400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0" y="25908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Cao độ của bài gồm những nốt gì?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0" y="3352800"/>
            <a:ext cx="2911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si thấp, rê,mi, pha, son, la, si cao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0" y="4191000"/>
            <a:ext cx="337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Bài hát chia thành mấy đoạn? Mỗi đoạn gồm mấy câu hát?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0" y="5105400"/>
            <a:ext cx="2962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dirty="0" err="1"/>
              <a:t>Bài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hát</a:t>
            </a:r>
            <a:r>
              <a:rPr lang="en-US" altLang="en-US" sz="1800" dirty="0"/>
              <a:t> chia </a:t>
            </a:r>
            <a:r>
              <a:rPr lang="en-US" altLang="en-US" sz="1800" dirty="0" err="1"/>
              <a:t>thành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2 </a:t>
            </a:r>
            <a:r>
              <a:rPr lang="en-US" altLang="en-US" sz="1800" dirty="0" err="1" smtClean="0"/>
              <a:t>đoạn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vi-VN" altLang="en-US" sz="1800" dirty="0"/>
              <a:t>6</a:t>
            </a:r>
            <a:r>
              <a:rPr lang="en-US" altLang="en-US" sz="1800" dirty="0" smtClean="0"/>
              <a:t> </a:t>
            </a:r>
            <a:r>
              <a:rPr lang="en-US" altLang="en-US" sz="1800" dirty="0" err="1"/>
              <a:t>câu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hát</a:t>
            </a:r>
            <a:endParaRPr lang="en-US" altLang="en-US" sz="1800" dirty="0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H="1">
            <a:off x="3581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88" name="Picture 32" descr="mai-truong-men-y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8610600" y="3124200"/>
            <a:ext cx="3048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8610600" y="914400"/>
            <a:ext cx="533400" cy="533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648200" y="1066800"/>
            <a:ext cx="2286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6400800" y="9906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7848600" y="990600"/>
            <a:ext cx="3048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6096000" y="2362200"/>
            <a:ext cx="3048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5486400" y="9144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8382000" y="1676400"/>
            <a:ext cx="304800" cy="4572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6705600" y="1676400"/>
            <a:ext cx="152400" cy="381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6705600" y="1676400"/>
            <a:ext cx="2286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4191000" y="1524000"/>
            <a:ext cx="472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3810000" y="2286000"/>
            <a:ext cx="495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3886200" y="3048000"/>
            <a:ext cx="274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934200" y="3048000"/>
            <a:ext cx="2209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51"/>
          <p:cNvSpPr>
            <a:spLocks noChangeShapeType="1"/>
          </p:cNvSpPr>
          <p:nvPr/>
        </p:nvSpPr>
        <p:spPr bwMode="auto">
          <a:xfrm>
            <a:off x="3886200" y="3810000"/>
            <a:ext cx="487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4038600" y="4495800"/>
            <a:ext cx="5105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>
            <a:off x="3810000" y="5257800"/>
            <a:ext cx="152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5867400" y="5257800"/>
            <a:ext cx="2895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>
            <a:off x="3886200" y="6019800"/>
            <a:ext cx="5029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3657600" y="6705600"/>
            <a:ext cx="5181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9" name="Oval 73"/>
          <p:cNvSpPr>
            <a:spLocks noChangeArrowheads="1"/>
          </p:cNvSpPr>
          <p:nvPr/>
        </p:nvSpPr>
        <p:spPr bwMode="auto">
          <a:xfrm>
            <a:off x="8077200" y="1600200"/>
            <a:ext cx="304800" cy="5334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20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2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9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9476" grpId="0"/>
      <p:bldP spid="19479" grpId="0"/>
      <p:bldP spid="19480" grpId="0"/>
      <p:bldP spid="19482" grpId="0"/>
      <p:bldP spid="19501" grpId="0"/>
      <p:bldP spid="1950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7200">
                <a:solidFill>
                  <a:srgbClr val="FF0066"/>
                </a:solidFill>
              </a:rPr>
              <a:t>Khởi động giọng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57200" y="2286000"/>
            <a:ext cx="8686800" cy="4572000"/>
            <a:chOff x="912" y="1872"/>
            <a:chExt cx="4848" cy="2465"/>
          </a:xfrm>
        </p:grpSpPr>
        <p:pic>
          <p:nvPicPr>
            <p:cNvPr id="28677" name="Picture 5" descr="Violin-05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036"/>
              <a:ext cx="1200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 descr="Tranh YN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880"/>
              <a:ext cx="1872" cy="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2976" y="1872"/>
              <a:ext cx="864" cy="912"/>
            </a:xfrm>
            <a:prstGeom prst="cloudCallout">
              <a:avLst>
                <a:gd name="adj1" fmla="val -39236"/>
                <a:gd name="adj2" fmla="val 82676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altLang="en-US" sz="400">
                <a:latin typeface=".VnMystical" pitchFamily="34" charset="0"/>
              </a:endParaRPr>
            </a:p>
            <a:p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</a:rPr>
                <a:t>Lá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 flipH="1">
              <a:off x="912" y="2304"/>
              <a:ext cx="1536" cy="528"/>
            </a:xfrm>
            <a:prstGeom prst="wedgeEllipseCallout">
              <a:avLst>
                <a:gd name="adj1" fmla="val -40431"/>
                <a:gd name="adj2" fmla="val 146398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Là</a:t>
              </a:r>
            </a:p>
          </p:txBody>
        </p:sp>
        <p:sp>
          <p:nvSpPr>
            <p:cNvPr id="28681" name="AutoShape 9"/>
            <p:cNvSpPr>
              <a:spLocks noChangeArrowheads="1"/>
            </p:cNvSpPr>
            <p:nvPr/>
          </p:nvSpPr>
          <p:spPr bwMode="auto">
            <a:xfrm>
              <a:off x="4320" y="2496"/>
              <a:ext cx="672" cy="576"/>
            </a:xfrm>
            <a:prstGeom prst="wedgeRoundRectCallout">
              <a:avLst>
                <a:gd name="adj1" fmla="val -122319"/>
                <a:gd name="adj2" fmla="val 85593"/>
                <a:gd name="adj3" fmla="val 16667"/>
              </a:avLst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La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rgbClr val="FF0066"/>
                </a:solidFill>
              </a:rPr>
              <a:t>HỌC HÁT</a:t>
            </a:r>
          </a:p>
        </p:txBody>
      </p:sp>
      <p:pic>
        <p:nvPicPr>
          <p:cNvPr id="29700" name="Picture 4" descr="nhung-bai-hat-hay-nhat-cho-hoc-sinh-tieu-hoc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464820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7" name="Picture 5" descr="mai-truong-men-ye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066800" y="1524000"/>
            <a:ext cx="784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762000" y="22860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85800" y="3048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1066800" y="1676400"/>
            <a:ext cx="7848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762000" y="2362200"/>
            <a:ext cx="1676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124200" y="2362200"/>
            <a:ext cx="5715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62000" y="3124200"/>
            <a:ext cx="441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5715000" y="3048000"/>
            <a:ext cx="312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838200" y="3810000"/>
            <a:ext cx="7543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85800" y="4495800"/>
            <a:ext cx="8229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838200" y="5257800"/>
            <a:ext cx="2667000" cy="0"/>
          </a:xfrm>
          <a:prstGeom prst="line">
            <a:avLst/>
          </a:prstGeom>
          <a:noFill/>
          <a:ln w="31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638800" y="3124200"/>
            <a:ext cx="3276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838200" y="3886200"/>
            <a:ext cx="7772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762000" y="4572000"/>
            <a:ext cx="815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838200" y="5334000"/>
            <a:ext cx="2667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4038600" y="5334000"/>
            <a:ext cx="4267200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914400" y="6019800"/>
            <a:ext cx="4495800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6400800" y="6019800"/>
            <a:ext cx="2514600" cy="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762000" y="6858000"/>
            <a:ext cx="7772400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Mái Trường Mến Yê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2286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702</Words>
  <Application>Microsoft Office PowerPoint</Application>
  <PresentationFormat>On-screen Show (4:3)</PresentationFormat>
  <Paragraphs>115</Paragraphs>
  <Slides>22</Slides>
  <Notes>21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.VnMystical</vt:lpstr>
      <vt:lpstr>Arial</vt:lpstr>
      <vt:lpstr>Calibri</vt:lpstr>
      <vt:lpstr>Calibri Light</vt:lpstr>
      <vt:lpstr>Times New Roman</vt:lpstr>
      <vt:lpstr>Wingdings</vt:lpstr>
      <vt:lpstr>Default Design</vt:lpstr>
      <vt:lpstr>Office Theme</vt:lpstr>
      <vt:lpstr>PowerPoint Presentation</vt:lpstr>
      <vt:lpstr>PowerPoint Presentation</vt:lpstr>
      <vt:lpstr>PowerPoint Presentation</vt:lpstr>
      <vt:lpstr>Tiết 1: Học hát bài: Mái trường mến yêu Bài đọc thêm: Nhạc sĩ Bùi Đình Thảo và bài hát Đi học</vt:lpstr>
      <vt:lpstr>PowerPoint Presentation</vt:lpstr>
      <vt:lpstr>PowerPoint Presentation</vt:lpstr>
      <vt:lpstr>PowerPoint Presentation</vt:lpstr>
      <vt:lpstr>HỌC HÁT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</dc:creator>
  <cp:lastModifiedBy>adminpc1</cp:lastModifiedBy>
  <cp:revision>82</cp:revision>
  <dcterms:created xsi:type="dcterms:W3CDTF">2015-06-10T04:35:16Z</dcterms:created>
  <dcterms:modified xsi:type="dcterms:W3CDTF">2021-09-10T02:17:19Z</dcterms:modified>
</cp:coreProperties>
</file>